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64" r:id="rId3"/>
    <p:sldId id="256" r:id="rId4"/>
    <p:sldId id="261" r:id="rId5"/>
    <p:sldId id="260" r:id="rId6"/>
    <p:sldId id="257" r:id="rId7"/>
    <p:sldId id="265" r:id="rId8"/>
    <p:sldId id="258" r:id="rId9"/>
    <p:sldId id="266" r:id="rId10"/>
    <p:sldId id="263" r:id="rId1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B9FF19-6C4F-4299-900A-166AD251E043}" v="1" dt="2025-05-21T17:47:53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94"/>
  </p:normalViewPr>
  <p:slideViewPr>
    <p:cSldViewPr snapToGrid="0">
      <p:cViewPr varScale="1">
        <p:scale>
          <a:sx n="152" d="100"/>
          <a:sy n="152" d="100"/>
        </p:scale>
        <p:origin x="53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737E984-EEE3-476C-B385-7F5E25CD08C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7EB6FA2-15C9-4E31-A623-BC140D592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45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B6FA2-15C9-4E31-A623-BC140D5929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1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B6FA2-15C9-4E31-A623-BC140D5929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37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B03FE-6A02-DD56-46D5-7D10345D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37BAD-4C06-ACA2-4AA3-BA92ADEE1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B99BC-771A-98E9-13B4-48D5161C6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C876E-3FB2-7D0B-FB55-B7139FE62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B6FA2-15C9-4E31-A623-BC140D5929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3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3E4E-34C7-5AB5-FC27-697092371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7A9B0-5592-3FB7-F218-0A0F003FE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B698B-0EA0-B77D-D9FC-843E3697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D032D-CE81-9DA1-CDFC-C58BBFBD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7EC75-8E15-DF6C-94B7-6BF50586F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5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AFBD7-6793-4945-6199-FF439961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A25E3-8978-ADCE-5F45-CCCFF2C2D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D6C4F-8B01-9D29-FCA9-86882D63E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C37A5-B89A-F237-80F3-CA02A7CCF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96B21-F55E-52E6-7AEF-06127EF7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BEED46-7B78-69B0-9308-6B582E3A5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C7C74-66B1-BE93-234F-0264166E0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24067-86ED-A3D8-1460-8F8BF8C8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E5767-2A41-B007-F566-E31BBB38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BE4FF-48C0-A8B0-71B5-1F91A57A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4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C911-A3AA-F24B-5C77-5A90E4AF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80A4-A753-579F-7206-90B4913F4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18301-BCCD-60A7-048C-46185978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06367-85F5-46BD-9E7C-9B565AB49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4717C-0957-5E72-1F7B-563BE35C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2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72BB-9823-7E0B-E9B4-B515ECBC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4305-0D66-97E7-4052-D9E7B5AB8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B8B05-B2E9-2D71-CF2B-315DA79A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DB464-D818-61A3-196B-5008937B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3C4AB-A9C4-44DE-6CD0-F42F0E14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1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4738-E6F5-EA74-4A83-EE40315F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3B19A-9565-1B3D-8452-421EBDACF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0EF40-4E28-08F5-41CD-4D89FA2F1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8FDBD-7477-7DFC-A0F7-11A71CFDB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C5D4C-1E86-4615-1C71-F2382A5F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E1FC2-31F5-07E2-0F98-0A789E73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1FFA-BD27-D4E0-3F74-733FA99D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8E7A6-2F6C-BD63-031C-A5C2C04D1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7DB83-BF03-08F7-FDE6-BFB25AC90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59FF06-0FBF-6C4D-C7AF-C55B92442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6148AB-56B1-AB98-09BB-5E39EB5F7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2637E5-71C0-8A1C-B5A8-C35B53B3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9E6231-9791-1B30-5637-A8FDA61D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38AB2A-265A-7CF5-536E-9C9C97C8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1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E545-B63D-CC00-A84A-66F97B46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75FF8-ED7A-6177-5CF9-C2F4131A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81D6E-B2F4-E6D3-7DED-5E4EE200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6646C-F288-6A82-24B9-0967CB45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AA25B-23C8-D1C4-7195-4AF35A00C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BDF8AA-A787-0443-701A-DA67052A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57090-E464-390C-9289-4BBE3301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6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07DE-EC1F-A0DF-6B6D-B5370E1B7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30B90-583D-3413-FB0F-49052029B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C7985-6144-81B4-FCB3-DA44E4C8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828B4-D69D-3E2F-B3BE-0605EDCC1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EFD09-D725-3118-1913-9F5942FB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B29C5-6A0B-B7E5-DA71-B4AA7672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5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1A5C-49C6-E1A2-7CB3-D3B3B0D2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F0F12-F676-4B3A-E946-E32FEC185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4DB96-A5F4-2D55-C025-451623576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25283-FC18-0F7A-367C-A2C084AA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2F101-FEC9-3149-6E5B-7516B102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B1C40-2896-A025-7350-B0BF14DE0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D3E0D4-A4A9-F1D5-F90B-19328A7E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7A1A6-0329-C573-742D-8E41B0511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08D9B-D4D9-59B9-674F-D36F28CE4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504AD-486C-4CD6-AE7E-76BEFC10478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79811-5635-9C83-0D4C-C8C9868E4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8CB9A-1293-83AF-3DC4-0CE549C74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F9DFA-49E8-464E-9336-AB9547483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2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ISTVS2025@istvs.or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svg"/><Relationship Id="rId3" Type="http://schemas.openxmlformats.org/officeDocument/2006/relationships/image" Target="../media/image1.JP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4.jp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1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EC0687-F089-D322-A38A-B434B9F9E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297"/>
            <a:ext cx="12192000" cy="816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A6E8E-A0F5-EFA6-DF86-D8536DA8E9C3}"/>
              </a:ext>
            </a:extLst>
          </p:cNvPr>
          <p:cNvSpPr txBox="1"/>
          <p:nvPr/>
        </p:nvSpPr>
        <p:spPr>
          <a:xfrm>
            <a:off x="320351" y="850352"/>
            <a:ext cx="10159963" cy="2795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cs typeface="Arial" panose="020B0604020202020204" pitchFamily="34" charset="0"/>
              </a:rPr>
              <a:t>55</a:t>
            </a:r>
            <a:r>
              <a:rPr lang="en-US" sz="3600" b="1" baseline="30000" dirty="0">
                <a:cs typeface="Arial" panose="020B0604020202020204" pitchFamily="34" charset="0"/>
              </a:rPr>
              <a:t>th</a:t>
            </a:r>
            <a:r>
              <a:rPr lang="en-US" sz="3600" b="1" dirty="0">
                <a:cs typeface="Arial" panose="020B0604020202020204" pitchFamily="34" charset="0"/>
              </a:rPr>
              <a:t> Americas Regional Conference of the ISTVS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cs typeface="Arial" panose="020B0604020202020204" pitchFamily="34" charset="0"/>
              </a:rPr>
              <a:t>Lebanon, New Hampshire, USA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cs typeface="Arial" panose="020B0604020202020204" pitchFamily="34" charset="0"/>
              </a:rPr>
              <a:t>October 6 to 9, 2025</a:t>
            </a:r>
          </a:p>
          <a:p>
            <a:pPr>
              <a:lnSpc>
                <a:spcPct val="150000"/>
              </a:lnSpc>
            </a:pPr>
            <a:endParaRPr lang="en-US" sz="2800" b="1" dirty="0"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3AFC5-8BC2-140E-A37C-4E5E64671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38" y="3162300"/>
            <a:ext cx="6238912" cy="349263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 descr="A vehicle on a snowy mountain&#10;&#10;Description automatically generated">
            <a:extLst>
              <a:ext uri="{FF2B5EF4-FFF2-40B4-BE49-F238E27FC236}">
                <a16:creationId xmlns:a16="http://schemas.microsoft.com/office/drawing/2014/main" id="{E5650C26-0756-2D1F-68BB-9DA3866298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3"/>
          <a:stretch/>
        </p:blipFill>
        <p:spPr>
          <a:xfrm>
            <a:off x="6644950" y="2585304"/>
            <a:ext cx="5328011" cy="405785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00570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A8A90-ED1A-1D30-9F2A-F827073663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219737"/>
            <a:ext cx="12192000" cy="684246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C0687-F089-D322-A38A-B434B9F9E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297"/>
            <a:ext cx="12192000" cy="816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30D440-C1F3-E722-B91A-A84C7DDDF9AC}"/>
              </a:ext>
            </a:extLst>
          </p:cNvPr>
          <p:cNvSpPr txBox="1"/>
          <p:nvPr/>
        </p:nvSpPr>
        <p:spPr>
          <a:xfrm>
            <a:off x="68709" y="1592615"/>
            <a:ext cx="11097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For additional conference information see our website: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2025.istvs.org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D788C-543E-CE5E-F035-82D24AF334DC}"/>
              </a:ext>
            </a:extLst>
          </p:cNvPr>
          <p:cNvSpPr txBox="1"/>
          <p:nvPr/>
        </p:nvSpPr>
        <p:spPr>
          <a:xfrm>
            <a:off x="180975" y="3285387"/>
            <a:ext cx="59572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look forward to seeing you in October 2025: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ISTVS2025@istvs.org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Conference Chair: Michael Parker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Conference Planner: Sally Shoop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Conference Planner: Lindsey Wetzel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Conference Tour: Cliff Witte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ED077-52F1-AB3B-779F-B0448650E3FD}"/>
              </a:ext>
            </a:extLst>
          </p:cNvPr>
          <p:cNvSpPr txBox="1"/>
          <p:nvPr/>
        </p:nvSpPr>
        <p:spPr>
          <a:xfrm>
            <a:off x="5867400" y="5023522"/>
            <a:ext cx="6143625" cy="1077218"/>
          </a:xfrm>
          <a:prstGeom prst="rect">
            <a:avLst/>
          </a:prstGeom>
          <a:solidFill>
            <a:schemeClr val="bg1"/>
          </a:solidFill>
          <a:ln w="28575" cmpd="thinThick">
            <a:solidFill>
              <a:srgbClr val="000000"/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June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15, 2025 –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Early Bird registration closes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94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mountain, outdoor, grass">
            <a:extLst>
              <a:ext uri="{FF2B5EF4-FFF2-40B4-BE49-F238E27FC236}">
                <a16:creationId xmlns:a16="http://schemas.microsoft.com/office/drawing/2014/main" id="{D22CD3ED-7B36-AF4C-08D2-F5E2B1736A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099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C0687-F089-D322-A38A-B434B9F9E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297"/>
            <a:ext cx="12192000" cy="816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AB609B-E461-7EAD-5B5B-3FFC30DC1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65" y="1169349"/>
            <a:ext cx="4405300" cy="2356976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B772B-50F5-F2D0-5689-101B7EEC8A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7036" y="2390164"/>
            <a:ext cx="1393520" cy="81594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7CA882-C5AA-2FF2-C5A5-D6A30D93C1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665" y="3725949"/>
            <a:ext cx="4411982" cy="2808202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CC6E5A-4669-79C4-87AB-C23287786180}"/>
              </a:ext>
            </a:extLst>
          </p:cNvPr>
          <p:cNvSpPr txBox="1"/>
          <p:nvPr/>
        </p:nvSpPr>
        <p:spPr>
          <a:xfrm flipH="1">
            <a:off x="4707988" y="5089416"/>
            <a:ext cx="3368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/>
              <a:t>Pre and Post Conference Technical Tours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A4245-36F7-22E6-57D9-D49790943EB7}"/>
              </a:ext>
            </a:extLst>
          </p:cNvPr>
          <p:cNvSpPr txBox="1"/>
          <p:nvPr/>
        </p:nvSpPr>
        <p:spPr>
          <a:xfrm>
            <a:off x="4701013" y="1686867"/>
            <a:ext cx="3375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/>
              <a:t>Famous Fall Foliage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92F96-7785-03B2-E484-34F3177799B3}"/>
              </a:ext>
            </a:extLst>
          </p:cNvPr>
          <p:cNvSpPr txBox="1"/>
          <p:nvPr/>
        </p:nvSpPr>
        <p:spPr>
          <a:xfrm>
            <a:off x="4701307" y="2260364"/>
            <a:ext cx="30954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/>
              <a:t>Situated between New Hampshire and Vermont Mountain ranges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B1680B-31CA-50B7-B9C8-C092504FF8FC}"/>
              </a:ext>
            </a:extLst>
          </p:cNvPr>
          <p:cNvSpPr txBox="1"/>
          <p:nvPr/>
        </p:nvSpPr>
        <p:spPr>
          <a:xfrm>
            <a:off x="4711965" y="1028169"/>
            <a:ext cx="3189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Highlights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E9D0D2-D885-9DA9-DE45-B9E99A026B1D}"/>
              </a:ext>
            </a:extLst>
          </p:cNvPr>
          <p:cNvSpPr txBox="1"/>
          <p:nvPr/>
        </p:nvSpPr>
        <p:spPr>
          <a:xfrm>
            <a:off x="4707989" y="3857257"/>
            <a:ext cx="2863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/>
              <a:t>Autumn is clear and dry, although weather may vary</a:t>
            </a:r>
          </a:p>
        </p:txBody>
      </p:sp>
      <p:pic>
        <p:nvPicPr>
          <p:cNvPr id="6" name="Picture 5" descr="A picture containing ground, lined, line&#10;&#10;Description automatically generated">
            <a:extLst>
              <a:ext uri="{FF2B5EF4-FFF2-40B4-BE49-F238E27FC236}">
                <a16:creationId xmlns:a16="http://schemas.microsoft.com/office/drawing/2014/main" id="{F66975CF-5BFC-A39C-9E76-FEF3E577888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8382" y="3727391"/>
            <a:ext cx="4053351" cy="280676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941CBA-4046-F9AC-3F2A-6A4A2716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8381" y="1169350"/>
            <a:ext cx="4053351" cy="2356976"/>
          </a:xfrm>
          <a:prstGeom prst="rect">
            <a:avLst/>
          </a:prstGeom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27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70E33-1C13-65E5-205C-B538E9FC2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816429"/>
          </a:xfrm>
          <a:prstGeom prst="rect">
            <a:avLst/>
          </a:prstGeom>
        </p:spPr>
      </p:pic>
      <p:pic>
        <p:nvPicPr>
          <p:cNvPr id="12" name="Graphic 11" descr="Airplane with solid fill">
            <a:extLst>
              <a:ext uri="{FF2B5EF4-FFF2-40B4-BE49-F238E27FC236}">
                <a16:creationId xmlns:a16="http://schemas.microsoft.com/office/drawing/2014/main" id="{F98EC95F-7E42-0407-F0B0-6298D53B8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90077">
            <a:off x="1304544" y="5293614"/>
            <a:ext cx="247650" cy="24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FC890-A709-DF87-C36E-DFEED1A70773}"/>
              </a:ext>
            </a:extLst>
          </p:cNvPr>
          <p:cNvSpPr txBox="1"/>
          <p:nvPr/>
        </p:nvSpPr>
        <p:spPr>
          <a:xfrm>
            <a:off x="318495" y="739418"/>
            <a:ext cx="384903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Getting to Lebanon, New Hampshire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5DE3A-5971-B5B1-16D3-5EAD638ABD27}"/>
              </a:ext>
            </a:extLst>
          </p:cNvPr>
          <p:cNvSpPr txBox="1"/>
          <p:nvPr/>
        </p:nvSpPr>
        <p:spPr>
          <a:xfrm>
            <a:off x="4399368" y="1003651"/>
            <a:ext cx="801691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i="1" dirty="0"/>
              <a:t>Direct bus service available from Boston Logan International Airport (BOS) via Dartmouth Coach bus service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32430D-5541-3CA6-64C7-1B9497F68042}"/>
              </a:ext>
            </a:extLst>
          </p:cNvPr>
          <p:cNvSpPr txBox="1"/>
          <p:nvPr/>
        </p:nvSpPr>
        <p:spPr>
          <a:xfrm>
            <a:off x="4623649" y="1811205"/>
            <a:ext cx="756835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2 hours drive from Boston, Massachusetts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1.5 hours drive from Burlington, Vermont</a:t>
            </a:r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E39CA421-326B-7D50-5DAE-1004AA849C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E298DE-2B18-EE5F-B2A5-6F24C079BE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2057" y="2553016"/>
            <a:ext cx="7363243" cy="144716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3" name="Picture 2" descr="Provided by Bing Places for Business">
            <a:extLst>
              <a:ext uri="{FF2B5EF4-FFF2-40B4-BE49-F238E27FC236}">
                <a16:creationId xmlns:a16="http://schemas.microsoft.com/office/drawing/2014/main" id="{83408473-6E80-5783-0039-2A6F70DEF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81542" y="4124939"/>
            <a:ext cx="3643758" cy="2604858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AC36E-BADF-62D9-21DE-66579A756C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057" y="4139573"/>
            <a:ext cx="3643758" cy="259022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7985088-60CF-2610-406F-06E3FB67777F}"/>
              </a:ext>
            </a:extLst>
          </p:cNvPr>
          <p:cNvGrpSpPr/>
          <p:nvPr/>
        </p:nvGrpSpPr>
        <p:grpSpPr>
          <a:xfrm>
            <a:off x="200657" y="1594446"/>
            <a:ext cx="4084713" cy="5135351"/>
            <a:chOff x="266700" y="1506865"/>
            <a:chExt cx="4084713" cy="51353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5B3A360-2EA9-ADF5-BA71-7B8C69371342}"/>
                </a:ext>
              </a:extLst>
            </p:cNvPr>
            <p:cNvGrpSpPr/>
            <p:nvPr/>
          </p:nvGrpSpPr>
          <p:grpSpPr>
            <a:xfrm>
              <a:off x="266700" y="1506865"/>
              <a:ext cx="4084713" cy="5135351"/>
              <a:chOff x="239362" y="1606243"/>
              <a:chExt cx="4084713" cy="5135351"/>
            </a:xfrm>
          </p:grpSpPr>
          <p:pic>
            <p:nvPicPr>
              <p:cNvPr id="7" name="Picture 6" descr="Map">
                <a:extLst>
                  <a:ext uri="{FF2B5EF4-FFF2-40B4-BE49-F238E27FC236}">
                    <a16:creationId xmlns:a16="http://schemas.microsoft.com/office/drawing/2014/main" id="{98D6343A-2D66-5624-05D1-41AE619903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9362" y="1606243"/>
                <a:ext cx="4084713" cy="5135351"/>
              </a:xfrm>
              <a:prstGeom prst="rect">
                <a:avLst/>
              </a:prstGeom>
              <a:ln w="15875">
                <a:solidFill>
                  <a:schemeClr val="accent2"/>
                </a:solidFill>
              </a:ln>
            </p:spPr>
          </p:pic>
          <p:pic>
            <p:nvPicPr>
              <p:cNvPr id="10" name="Graphic 9" descr="Airplane with solid fill">
                <a:extLst>
                  <a:ext uri="{FF2B5EF4-FFF2-40B4-BE49-F238E27FC236}">
                    <a16:creationId xmlns:a16="http://schemas.microsoft.com/office/drawing/2014/main" id="{C3706995-34F7-F31D-DF37-7D26F98B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261898">
                <a:off x="2232749" y="3825088"/>
                <a:ext cx="247650" cy="247650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E8C162E-47DB-6C29-EA41-3B2941036056}"/>
                  </a:ext>
                </a:extLst>
              </p:cNvPr>
              <p:cNvGrpSpPr/>
              <p:nvPr/>
            </p:nvGrpSpPr>
            <p:grpSpPr>
              <a:xfrm>
                <a:off x="286119" y="1642985"/>
                <a:ext cx="3666204" cy="4211765"/>
                <a:chOff x="286119" y="1642985"/>
                <a:chExt cx="3666204" cy="4211765"/>
              </a:xfrm>
            </p:grpSpPr>
            <p:pic>
              <p:nvPicPr>
                <p:cNvPr id="9" name="Graphic 8" descr="Airplane with solid fill">
                  <a:extLst>
                    <a:ext uri="{FF2B5EF4-FFF2-40B4-BE49-F238E27FC236}">
                      <a16:creationId xmlns:a16="http://schemas.microsoft.com/office/drawing/2014/main" id="{6CBA4AAF-2E5E-4CEF-6314-B7DA1DF42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288834">
                  <a:off x="286119" y="1642985"/>
                  <a:ext cx="247650" cy="247650"/>
                </a:xfrm>
                <a:prstGeom prst="rect">
                  <a:avLst/>
                </a:prstGeom>
              </p:spPr>
            </p:pic>
            <p:pic>
              <p:nvPicPr>
                <p:cNvPr id="11" name="Graphic 10" descr="Airplane with solid fill">
                  <a:extLst>
                    <a:ext uri="{FF2B5EF4-FFF2-40B4-BE49-F238E27FC236}">
                      <a16:creationId xmlns:a16="http://schemas.microsoft.com/office/drawing/2014/main" id="{ACC484B2-691E-B51B-01A0-F6150CA452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315050">
                  <a:off x="2606130" y="4630104"/>
                  <a:ext cx="594973" cy="594973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0B66C86-5F81-BC05-550F-EE35A0938E0B}"/>
                    </a:ext>
                  </a:extLst>
                </p:cNvPr>
                <p:cNvSpPr txBox="1"/>
                <p:nvPr/>
              </p:nvSpPr>
              <p:spPr>
                <a:xfrm>
                  <a:off x="2037491" y="3635011"/>
                  <a:ext cx="557948" cy="307777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MHT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F822A80-F6C5-640A-FFEB-8FDAF0236E9F}"/>
                    </a:ext>
                  </a:extLst>
                </p:cNvPr>
                <p:cNvSpPr txBox="1"/>
                <p:nvPr/>
              </p:nvSpPr>
              <p:spPr>
                <a:xfrm>
                  <a:off x="1015466" y="2641965"/>
                  <a:ext cx="500693" cy="307777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LEB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BD7959F-17CE-4D29-5CC2-C52979E9C04A}"/>
                    </a:ext>
                  </a:extLst>
                </p:cNvPr>
                <p:cNvSpPr txBox="1"/>
                <p:nvPr/>
              </p:nvSpPr>
              <p:spPr>
                <a:xfrm>
                  <a:off x="1101109" y="5546973"/>
                  <a:ext cx="557948" cy="307777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BDL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88BE823-31E8-FF32-DA31-3FFA1A413C0F}"/>
                    </a:ext>
                  </a:extLst>
                </p:cNvPr>
                <p:cNvSpPr txBox="1"/>
                <p:nvPr/>
              </p:nvSpPr>
              <p:spPr>
                <a:xfrm>
                  <a:off x="487359" y="1665727"/>
                  <a:ext cx="571226" cy="314550"/>
                </a:xfrm>
                <a:prstGeom prst="rect">
                  <a:avLst/>
                </a:prstGeom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BTV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4519F82-0FD5-B1B4-B21A-A4C5BCB5C534}"/>
                    </a:ext>
                  </a:extLst>
                </p:cNvPr>
                <p:cNvSpPr txBox="1"/>
                <p:nvPr/>
              </p:nvSpPr>
              <p:spPr>
                <a:xfrm>
                  <a:off x="3358643" y="4775001"/>
                  <a:ext cx="593680" cy="307777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BOS</a:t>
                  </a:r>
                </a:p>
              </p:txBody>
            </p:sp>
            <p:pic>
              <p:nvPicPr>
                <p:cNvPr id="20" name="Graphic 19" descr="Airplane with solid fill">
                  <a:extLst>
                    <a:ext uri="{FF2B5EF4-FFF2-40B4-BE49-F238E27FC236}">
                      <a16:creationId xmlns:a16="http://schemas.microsoft.com/office/drawing/2014/main" id="{808FFCC1-ED83-48CF-758C-F3C2CD4E02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288834">
                  <a:off x="1489029" y="2917571"/>
                  <a:ext cx="247650" cy="24765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Graphic 23" descr="Airplane with solid fill">
              <a:extLst>
                <a:ext uri="{FF2B5EF4-FFF2-40B4-BE49-F238E27FC236}">
                  <a16:creationId xmlns:a16="http://schemas.microsoft.com/office/drawing/2014/main" id="{AA20A89C-8E0A-1259-41FD-41FD7941F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288834">
              <a:off x="898470" y="5458655"/>
              <a:ext cx="247650" cy="247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885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C9C15-0D9E-640F-4D2F-5D23B2CBC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187" y="281106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Dr. Paul van Susante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DB713-84D8-79D6-0C17-AD3EC0A10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4187" y="3700130"/>
            <a:ext cx="5157787" cy="368458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Assistant professor at Michigan Technological university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Founder of Planetary Surface Technology Development Lab(PSTDL)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Actively researching, developing and testing technologies under lunar and mars environment conditions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251BF-FFC7-E68E-2B36-D97EAD9D7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605088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Mr. John B. Eylander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C776E-65F7-C41D-1B64-67C442070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29000"/>
            <a:ext cx="5183188" cy="368458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Mr. Eylander was named Chief Technology Officer for the formerly named Air Force Weather Agency before coming to ERDC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Background is focused on weather, surface hydrology, land surface modeling, land-atmosphere interactions, high performance computing and satellite remote sensing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F8532-9D9B-417C-C1AA-4FBFFCCE62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584" y="1018518"/>
            <a:ext cx="1427028" cy="2139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09BD7E-BC36-2168-5F94-07090A3A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768" y="880765"/>
            <a:ext cx="2151648" cy="21362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958C8D-3988-3F56-AC3F-BD6FC20FF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297"/>
            <a:ext cx="12192000" cy="8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41DBA4-A694-2F19-1815-AC85BD0BB9E6}"/>
              </a:ext>
            </a:extLst>
          </p:cNvPr>
          <p:cNvSpPr txBox="1"/>
          <p:nvPr/>
        </p:nvSpPr>
        <p:spPr>
          <a:xfrm>
            <a:off x="4290293" y="1028169"/>
            <a:ext cx="3611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Algoryx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1B280-442C-CDBC-95AD-9BF0BE106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297"/>
            <a:ext cx="12192000" cy="81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EAB614-B285-F203-0030-65F192CFE66B}"/>
              </a:ext>
            </a:extLst>
          </p:cNvPr>
          <p:cNvSpPr txBox="1"/>
          <p:nvPr/>
        </p:nvSpPr>
        <p:spPr>
          <a:xfrm>
            <a:off x="4550032" y="1686867"/>
            <a:ext cx="31230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Global leader in real-time physics simulation for complex machinery, vehicles, and robotics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Their technology is widely use in construction, mining, forestry, agriculture, and defense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Planning on using AI-driven control systems for planetary exploration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AADFA-9E1B-0FAC-FC6A-0DE1814F732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703" y="1209107"/>
            <a:ext cx="2589659" cy="25896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B1392-A5E5-6444-FDA6-0DBBBA45A24A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970" y="3992749"/>
            <a:ext cx="3893125" cy="259541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AA4F7D-2A99-8025-CFB4-914BDF98D4A2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07" y="1364651"/>
            <a:ext cx="4050792" cy="227857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69442-7B66-B15D-11E7-E3CAFA4A576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810" y="3992749"/>
            <a:ext cx="3978588" cy="264797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95146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ountain, outdoor, grass">
            <a:extLst>
              <a:ext uri="{FF2B5EF4-FFF2-40B4-BE49-F238E27FC236}">
                <a16:creationId xmlns:a16="http://schemas.microsoft.com/office/drawing/2014/main" id="{686C45CE-0367-526B-7056-E345A055A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0244"/>
            <a:ext cx="12192000" cy="6547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7EF8D-2D39-9D6F-2019-FA0CE8986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297"/>
            <a:ext cx="12192000" cy="816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F3847-FE72-3A40-04B4-84A3A83A7EB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137" y="1212682"/>
            <a:ext cx="4050792" cy="24709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C457B-B67E-0AE7-E60B-CB337D94023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137" y="3979907"/>
            <a:ext cx="4050792" cy="27005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880C4-8051-4C1B-0FD8-4D5E1CAF8A8C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08" y="1212682"/>
            <a:ext cx="4050792" cy="24709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24636C-B93E-6040-C372-32AC6D3485AB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08" y="3978120"/>
            <a:ext cx="4050792" cy="27005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A447A-9AA9-8433-A96A-210DEC532D62}"/>
              </a:ext>
            </a:extLst>
          </p:cNvPr>
          <p:cNvSpPr txBox="1"/>
          <p:nvPr/>
        </p:nvSpPr>
        <p:spPr>
          <a:xfrm>
            <a:off x="4550032" y="1686867"/>
            <a:ext cx="312307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b="1" dirty="0"/>
              <a:t>Demo highlighting vehicle dynamics and soft soil mobility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1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b="1" dirty="0"/>
              <a:t>Introduction to Rally cars and their modifications for high-speed, paved and unpaved- road performance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1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b="1" dirty="0"/>
              <a:t>Included is a ride-along asphalt rally experience (1 to 3 per vehicle)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83718-933B-8537-C6A5-4FCA320AF92A}"/>
              </a:ext>
            </a:extLst>
          </p:cNvPr>
          <p:cNvSpPr txBox="1"/>
          <p:nvPr/>
        </p:nvSpPr>
        <p:spPr>
          <a:xfrm>
            <a:off x="4290293" y="1028169"/>
            <a:ext cx="3611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Team O’Neil Demo</a:t>
            </a:r>
          </a:p>
        </p:txBody>
      </p:sp>
    </p:spTree>
    <p:extLst>
      <p:ext uri="{BB962C8B-B14F-4D97-AF65-F5344CB8AC3E}">
        <p14:creationId xmlns:p14="http://schemas.microsoft.com/office/powerpoint/2010/main" val="217807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0152C-E6D4-2172-413F-595F824BC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mountain, outdoor, grass">
            <a:extLst>
              <a:ext uri="{FF2B5EF4-FFF2-40B4-BE49-F238E27FC236}">
                <a16:creationId xmlns:a16="http://schemas.microsoft.com/office/drawing/2014/main" id="{BF0EB06A-AC6D-9AF7-8FED-6D83FA07A3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0244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4FF70-50A4-B4C7-F6FB-EE6447E82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297"/>
            <a:ext cx="12192000" cy="816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CBB93F-0889-9FC2-E9E3-E3C69D0F2D67}"/>
              </a:ext>
            </a:extLst>
          </p:cNvPr>
          <p:cNvSpPr txBox="1"/>
          <p:nvPr/>
        </p:nvSpPr>
        <p:spPr>
          <a:xfrm>
            <a:off x="4550032" y="1686867"/>
            <a:ext cx="31230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/>
              <a:t>Demo highlighting state of the art off-road autonomy techniques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/>
              <a:t>Workshop bringing together industry, government, and academia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/>
              <a:t>Capability documentation in follow-on journal article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32225-02E4-0C5D-E901-4F5113FB133F}"/>
              </a:ext>
            </a:extLst>
          </p:cNvPr>
          <p:cNvSpPr txBox="1"/>
          <p:nvPr/>
        </p:nvSpPr>
        <p:spPr>
          <a:xfrm>
            <a:off x="4483359" y="1028169"/>
            <a:ext cx="3189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Autonomy Demo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C594C8-6D41-DD70-F16E-021A34C636A7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137" y="3926567"/>
            <a:ext cx="4050792" cy="280720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CD3AA1-53F7-4328-38DC-17CC6A74FC0B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137" y="1044542"/>
            <a:ext cx="4050792" cy="280720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81AF7B-9B8A-5FDF-56D9-2C86F3FEBD81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708" y="3924780"/>
            <a:ext cx="4050792" cy="280720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A473C-7A6F-AB60-E419-B0E955DDD382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08" y="1043649"/>
            <a:ext cx="4050792" cy="280720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8294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41DBA4-A694-2F19-1815-AC85BD0BB9E6}"/>
              </a:ext>
            </a:extLst>
          </p:cNvPr>
          <p:cNvSpPr txBox="1"/>
          <p:nvPr/>
        </p:nvSpPr>
        <p:spPr>
          <a:xfrm>
            <a:off x="4290293" y="1028169"/>
            <a:ext cx="3611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Banquet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1B280-442C-CDBC-95AD-9BF0BE106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297"/>
            <a:ext cx="12192000" cy="816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EAB614-B285-F203-0030-65F192CFE66B}"/>
              </a:ext>
            </a:extLst>
          </p:cNvPr>
          <p:cNvSpPr txBox="1"/>
          <p:nvPr/>
        </p:nvSpPr>
        <p:spPr>
          <a:xfrm>
            <a:off x="4550032" y="1686867"/>
            <a:ext cx="312307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Venue: Quechee Club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1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b="1" dirty="0"/>
              <a:t>Surrounded by amazing sights and even better people the quechee club is the hidden gem of Hartford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1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b="1" dirty="0"/>
              <a:t>With two golf courses, tennis courts and their own ski mountain in the winter the quechee club is truly amazing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AADFA-9E1B-0FAC-FC6A-0DE1814F732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137" y="1209107"/>
            <a:ext cx="4050792" cy="25896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B1392-A5E5-6444-FDA6-0DBBBA45A24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137" y="3992749"/>
            <a:ext cx="4050792" cy="259541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AA4F7D-2A99-8025-CFB4-914BDF98D4A2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07" y="1209107"/>
            <a:ext cx="4050792" cy="25896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69442-7B66-B15D-11E7-E3CAFA4A576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08" y="3992749"/>
            <a:ext cx="4050792" cy="264797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5305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ountain, outdoor, grass">
            <a:extLst>
              <a:ext uri="{FF2B5EF4-FFF2-40B4-BE49-F238E27FC236}">
                <a16:creationId xmlns:a16="http://schemas.microsoft.com/office/drawing/2014/main" id="{686C45CE-0367-526B-7056-E345A055A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0244"/>
            <a:ext cx="12192000" cy="6547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7EF8D-2D39-9D6F-2019-FA0CE8986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297"/>
            <a:ext cx="12192000" cy="816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F3847-FE72-3A40-04B4-84A3A83A7EB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137" y="1204282"/>
            <a:ext cx="4050792" cy="258966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C457B-B67E-0AE7-E60B-CB337D94023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137" y="3978121"/>
            <a:ext cx="4050792" cy="26246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880C4-8051-4C1B-0FD8-4D5E1CAF8A8C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08" y="1209108"/>
            <a:ext cx="4050792" cy="258966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24636C-B93E-6040-C372-32AC6D3485AB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708" y="3978120"/>
            <a:ext cx="4050792" cy="27005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A447A-9AA9-8433-A96A-210DEC532D62}"/>
              </a:ext>
            </a:extLst>
          </p:cNvPr>
          <p:cNvSpPr txBox="1"/>
          <p:nvPr/>
        </p:nvSpPr>
        <p:spPr>
          <a:xfrm>
            <a:off x="4550032" y="1686867"/>
            <a:ext cx="31230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Team O’Neil is the world leader in advanced vehicle control driver training on all road surfaces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See their fleet of vehicles, tour of the property and meet the instructors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Potentially see students conducting training and maybe get to ride in a rally car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100" b="1" dirty="0"/>
          </a:p>
          <a:p>
            <a:endParaRPr lang="en-US" sz="2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83718-933B-8537-C6A5-4FCA320AF92A}"/>
              </a:ext>
            </a:extLst>
          </p:cNvPr>
          <p:cNvSpPr txBox="1"/>
          <p:nvPr/>
        </p:nvSpPr>
        <p:spPr>
          <a:xfrm>
            <a:off x="4290293" y="1028169"/>
            <a:ext cx="3611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Team O’Neil Tour</a:t>
            </a:r>
          </a:p>
        </p:txBody>
      </p:sp>
    </p:spTree>
    <p:extLst>
      <p:ext uri="{BB962C8B-B14F-4D97-AF65-F5344CB8AC3E}">
        <p14:creationId xmlns:p14="http://schemas.microsoft.com/office/powerpoint/2010/main" val="977678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428</Words>
  <Application>Microsoft Office PowerPoint</Application>
  <PresentationFormat>Widescreen</PresentationFormat>
  <Paragraphs>66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Wetzel, Lindsey A CIV USARMY CEERD-CRREL (USA)</dc:creator>
  <cp:lastModifiedBy>Shoop, Sally A ERDC-RDE-CRREL-NH CIV</cp:lastModifiedBy>
  <cp:revision>50</cp:revision>
  <cp:lastPrinted>2025-05-21T18:08:12Z</cp:lastPrinted>
  <dcterms:created xsi:type="dcterms:W3CDTF">2024-10-16T17:10:06Z</dcterms:created>
  <dcterms:modified xsi:type="dcterms:W3CDTF">2025-08-20T13:41:30Z</dcterms:modified>
</cp:coreProperties>
</file>